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331" r:id="rId4"/>
    <p:sldId id="330" r:id="rId5"/>
    <p:sldId id="302" r:id="rId6"/>
    <p:sldId id="332" r:id="rId7"/>
    <p:sldId id="308" r:id="rId8"/>
    <p:sldId id="326" r:id="rId9"/>
    <p:sldId id="327" r:id="rId10"/>
    <p:sldId id="333" r:id="rId11"/>
    <p:sldId id="261" r:id="rId12"/>
    <p:sldId id="334" r:id="rId13"/>
    <p:sldId id="328" r:id="rId14"/>
    <p:sldId id="309" r:id="rId15"/>
    <p:sldId id="329" r:id="rId16"/>
    <p:sldId id="274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Lora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430D9-7FAE-4F1B-B69A-84549B897A38}" v="5" dt="2025-09-23T21:44:35.005"/>
  </p1510:revLst>
</p1510:revInfo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 snapToGrid="0">
      <p:cViewPr varScale="1">
        <p:scale>
          <a:sx n="75" d="100"/>
          <a:sy n="75" d="100"/>
        </p:scale>
        <p:origin x="10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Kambo" userId="9cf2a440-c782-4382-acc3-823d51025ad1" providerId="ADAL" clId="{4D90306E-47B0-43EF-A6C0-CEFAEA5E92DD}"/>
    <pc:docChg chg="undo custSel addSld delSld modSld">
      <pc:chgData name="Mary Kambo" userId="9cf2a440-c782-4382-acc3-823d51025ad1" providerId="ADAL" clId="{4D90306E-47B0-43EF-A6C0-CEFAEA5E92DD}" dt="2025-09-23T21:46:49.077" v="1540" actId="14100"/>
      <pc:docMkLst>
        <pc:docMk/>
      </pc:docMkLst>
      <pc:sldChg chg="modSp mod">
        <pc:chgData name="Mary Kambo" userId="9cf2a440-c782-4382-acc3-823d51025ad1" providerId="ADAL" clId="{4D90306E-47B0-43EF-A6C0-CEFAEA5E92DD}" dt="2025-09-23T18:49:57.397" v="143" actId="20577"/>
        <pc:sldMkLst>
          <pc:docMk/>
          <pc:sldMk cId="0" sldId="256"/>
        </pc:sldMkLst>
        <pc:spChg chg="mod">
          <ac:chgData name="Mary Kambo" userId="9cf2a440-c782-4382-acc3-823d51025ad1" providerId="ADAL" clId="{4D90306E-47B0-43EF-A6C0-CEFAEA5E92DD}" dt="2025-09-23T18:49:57.397" v="143" actId="20577"/>
          <ac:spMkLst>
            <pc:docMk/>
            <pc:sldMk cId="0" sldId="256"/>
            <ac:spMk id="3" creationId="{52998655-C2CF-35E5-1506-EE93836D6612}"/>
          </ac:spMkLst>
        </pc:spChg>
      </pc:sldChg>
      <pc:sldChg chg="modSp mod">
        <pc:chgData name="Mary Kambo" userId="9cf2a440-c782-4382-acc3-823d51025ad1" providerId="ADAL" clId="{4D90306E-47B0-43EF-A6C0-CEFAEA5E92DD}" dt="2025-09-23T20:36:03.026" v="863" actId="20577"/>
        <pc:sldMkLst>
          <pc:docMk/>
          <pc:sldMk cId="3742328533" sldId="301"/>
        </pc:sldMkLst>
        <pc:spChg chg="mod">
          <ac:chgData name="Mary Kambo" userId="9cf2a440-c782-4382-acc3-823d51025ad1" providerId="ADAL" clId="{4D90306E-47B0-43EF-A6C0-CEFAEA5E92DD}" dt="2025-09-23T20:28:29.275" v="654" actId="14100"/>
          <ac:spMkLst>
            <pc:docMk/>
            <pc:sldMk cId="3742328533" sldId="301"/>
            <ac:spMk id="124" creationId="{8998F076-83BB-D044-02B0-B2B3DC39E71D}"/>
          </ac:spMkLst>
        </pc:spChg>
        <pc:spChg chg="mod">
          <ac:chgData name="Mary Kambo" userId="9cf2a440-c782-4382-acc3-823d51025ad1" providerId="ADAL" clId="{4D90306E-47B0-43EF-A6C0-CEFAEA5E92DD}" dt="2025-09-23T20:36:03.026" v="863" actId="20577"/>
          <ac:spMkLst>
            <pc:docMk/>
            <pc:sldMk cId="3742328533" sldId="301"/>
            <ac:spMk id="125" creationId="{FD7CB62B-D27D-0842-ACC5-B7416BE09581}"/>
          </ac:spMkLst>
        </pc:spChg>
      </pc:sldChg>
      <pc:sldChg chg="modSp mod">
        <pc:chgData name="Mary Kambo" userId="9cf2a440-c782-4382-acc3-823d51025ad1" providerId="ADAL" clId="{4D90306E-47B0-43EF-A6C0-CEFAEA5E92DD}" dt="2025-09-23T20:58:30.614" v="1097" actId="13926"/>
        <pc:sldMkLst>
          <pc:docMk/>
          <pc:sldMk cId="916993073" sldId="302"/>
        </pc:sldMkLst>
        <pc:spChg chg="mod">
          <ac:chgData name="Mary Kambo" userId="9cf2a440-c782-4382-acc3-823d51025ad1" providerId="ADAL" clId="{4D90306E-47B0-43EF-A6C0-CEFAEA5E92DD}" dt="2025-09-23T20:58:30.614" v="1097" actId="13926"/>
          <ac:spMkLst>
            <pc:docMk/>
            <pc:sldMk cId="916993073" sldId="302"/>
            <ac:spMk id="125" creationId="{E032B01C-9231-7EB8-A72B-11D01CAC5272}"/>
          </ac:spMkLst>
        </pc:spChg>
      </pc:sldChg>
      <pc:sldChg chg="modSp mod">
        <pc:chgData name="Mary Kambo" userId="9cf2a440-c782-4382-acc3-823d51025ad1" providerId="ADAL" clId="{4D90306E-47B0-43EF-A6C0-CEFAEA5E92DD}" dt="2025-09-23T21:02:27.161" v="1223" actId="20577"/>
        <pc:sldMkLst>
          <pc:docMk/>
          <pc:sldMk cId="2274674987" sldId="308"/>
        </pc:sldMkLst>
        <pc:spChg chg="mod">
          <ac:chgData name="Mary Kambo" userId="9cf2a440-c782-4382-acc3-823d51025ad1" providerId="ADAL" clId="{4D90306E-47B0-43EF-A6C0-CEFAEA5E92DD}" dt="2025-09-23T21:02:27.161" v="1223" actId="20577"/>
          <ac:spMkLst>
            <pc:docMk/>
            <pc:sldMk cId="2274674987" sldId="308"/>
            <ac:spMk id="125" creationId="{4937F600-C6F8-F65F-C1CF-E00E2561B187}"/>
          </ac:spMkLst>
        </pc:spChg>
      </pc:sldChg>
      <pc:sldChg chg="addSp modSp mod modClrScheme chgLayout">
        <pc:chgData name="Mary Kambo" userId="9cf2a440-c782-4382-acc3-823d51025ad1" providerId="ADAL" clId="{4D90306E-47B0-43EF-A6C0-CEFAEA5E92DD}" dt="2025-09-23T21:22:17.239" v="1320" actId="962"/>
        <pc:sldMkLst>
          <pc:docMk/>
          <pc:sldMk cId="3861673192" sldId="326"/>
        </pc:sldMkLst>
        <pc:spChg chg="mod ord">
          <ac:chgData name="Mary Kambo" userId="9cf2a440-c782-4382-acc3-823d51025ad1" providerId="ADAL" clId="{4D90306E-47B0-43EF-A6C0-CEFAEA5E92DD}" dt="2025-09-23T21:20:53.627" v="1307" actId="14100"/>
          <ac:spMkLst>
            <pc:docMk/>
            <pc:sldMk cId="3861673192" sldId="326"/>
            <ac:spMk id="124" creationId="{A1C4A016-A687-6F39-0317-55FF7B5899D9}"/>
          </ac:spMkLst>
        </pc:spChg>
        <pc:spChg chg="mod ord">
          <ac:chgData name="Mary Kambo" userId="9cf2a440-c782-4382-acc3-823d51025ad1" providerId="ADAL" clId="{4D90306E-47B0-43EF-A6C0-CEFAEA5E92DD}" dt="2025-09-23T21:21:06.875" v="1310" actId="20577"/>
          <ac:spMkLst>
            <pc:docMk/>
            <pc:sldMk cId="3861673192" sldId="326"/>
            <ac:spMk id="125" creationId="{5A1928B1-41A4-4E58-F759-6FB5E862304C}"/>
          </ac:spMkLst>
        </pc:spChg>
        <pc:picChg chg="add mod">
          <ac:chgData name="Mary Kambo" userId="9cf2a440-c782-4382-acc3-823d51025ad1" providerId="ADAL" clId="{4D90306E-47B0-43EF-A6C0-CEFAEA5E92DD}" dt="2025-09-23T21:22:17.239" v="1320" actId="962"/>
          <ac:picMkLst>
            <pc:docMk/>
            <pc:sldMk cId="3861673192" sldId="326"/>
            <ac:picMk id="3" creationId="{C0FE3DA3-43DA-F6B2-519F-E2F8BA98EEFB}"/>
          </ac:picMkLst>
        </pc:picChg>
      </pc:sldChg>
      <pc:sldChg chg="add">
        <pc:chgData name="Mary Kambo" userId="9cf2a440-c782-4382-acc3-823d51025ad1" providerId="ADAL" clId="{4D90306E-47B0-43EF-A6C0-CEFAEA5E92DD}" dt="2025-09-23T20:20:32.792" v="144" actId="2890"/>
        <pc:sldMkLst>
          <pc:docMk/>
          <pc:sldMk cId="4144938544" sldId="330"/>
        </pc:sldMkLst>
      </pc:sldChg>
      <pc:sldChg chg="delSp modSp new mod">
        <pc:chgData name="Mary Kambo" userId="9cf2a440-c782-4382-acc3-823d51025ad1" providerId="ADAL" clId="{4D90306E-47B0-43EF-A6C0-CEFAEA5E92DD}" dt="2025-09-23T20:35:05.051" v="841" actId="20577"/>
        <pc:sldMkLst>
          <pc:docMk/>
          <pc:sldMk cId="4211898058" sldId="331"/>
        </pc:sldMkLst>
        <pc:spChg chg="del mod">
          <ac:chgData name="Mary Kambo" userId="9cf2a440-c782-4382-acc3-823d51025ad1" providerId="ADAL" clId="{4D90306E-47B0-43EF-A6C0-CEFAEA5E92DD}" dt="2025-09-23T20:33:55.498" v="790" actId="478"/>
          <ac:spMkLst>
            <pc:docMk/>
            <pc:sldMk cId="4211898058" sldId="331"/>
            <ac:spMk id="2" creationId="{8AF74FEB-4E09-B9FA-33F0-CE9BE96F36E6}"/>
          </ac:spMkLst>
        </pc:spChg>
        <pc:spChg chg="mod">
          <ac:chgData name="Mary Kambo" userId="9cf2a440-c782-4382-acc3-823d51025ad1" providerId="ADAL" clId="{4D90306E-47B0-43EF-A6C0-CEFAEA5E92DD}" dt="2025-09-23T20:35:05.051" v="841" actId="20577"/>
          <ac:spMkLst>
            <pc:docMk/>
            <pc:sldMk cId="4211898058" sldId="331"/>
            <ac:spMk id="3" creationId="{F2B85A13-6D19-4AB2-44B6-97D6320454ED}"/>
          </ac:spMkLst>
        </pc:spChg>
      </pc:sldChg>
      <pc:sldChg chg="modSp add mod">
        <pc:chgData name="Mary Kambo" userId="9cf2a440-c782-4382-acc3-823d51025ad1" providerId="ADAL" clId="{4D90306E-47B0-43EF-A6C0-CEFAEA5E92DD}" dt="2025-09-23T21:01:10.617" v="1200" actId="20577"/>
        <pc:sldMkLst>
          <pc:docMk/>
          <pc:sldMk cId="3560025765" sldId="332"/>
        </pc:sldMkLst>
        <pc:spChg chg="mod">
          <ac:chgData name="Mary Kambo" userId="9cf2a440-c782-4382-acc3-823d51025ad1" providerId="ADAL" clId="{4D90306E-47B0-43EF-A6C0-CEFAEA5E92DD}" dt="2025-09-23T21:01:10.617" v="1200" actId="20577"/>
          <ac:spMkLst>
            <pc:docMk/>
            <pc:sldMk cId="3560025765" sldId="332"/>
            <ac:spMk id="125" creationId="{690153F2-FF18-B144-1983-7768DC648997}"/>
          </ac:spMkLst>
        </pc:spChg>
      </pc:sldChg>
      <pc:sldChg chg="add del">
        <pc:chgData name="Mary Kambo" userId="9cf2a440-c782-4382-acc3-823d51025ad1" providerId="ADAL" clId="{4D90306E-47B0-43EF-A6C0-CEFAEA5E92DD}" dt="2025-09-23T21:19:32.176" v="1303" actId="47"/>
        <pc:sldMkLst>
          <pc:docMk/>
          <pc:sldMk cId="672446237" sldId="333"/>
        </pc:sldMkLst>
      </pc:sldChg>
      <pc:sldChg chg="addSp modSp new mod">
        <pc:chgData name="Mary Kambo" userId="9cf2a440-c782-4382-acc3-823d51025ad1" providerId="ADAL" clId="{4D90306E-47B0-43EF-A6C0-CEFAEA5E92DD}" dt="2025-09-23T21:36:00.740" v="1340" actId="14100"/>
        <pc:sldMkLst>
          <pc:docMk/>
          <pc:sldMk cId="1812609475" sldId="333"/>
        </pc:sldMkLst>
        <pc:picChg chg="add mod">
          <ac:chgData name="Mary Kambo" userId="9cf2a440-c782-4382-acc3-823d51025ad1" providerId="ADAL" clId="{4D90306E-47B0-43EF-A6C0-CEFAEA5E92DD}" dt="2025-09-23T21:33:23.669" v="1332"/>
          <ac:picMkLst>
            <pc:docMk/>
            <pc:sldMk cId="1812609475" sldId="333"/>
            <ac:picMk id="3" creationId="{74CC9630-D4BD-1777-2AE7-E35A9521457C}"/>
          </ac:picMkLst>
        </pc:picChg>
        <pc:picChg chg="add mod">
          <ac:chgData name="Mary Kambo" userId="9cf2a440-c782-4382-acc3-823d51025ad1" providerId="ADAL" clId="{4D90306E-47B0-43EF-A6C0-CEFAEA5E92DD}" dt="2025-09-23T21:36:00.740" v="1340" actId="14100"/>
          <ac:picMkLst>
            <pc:docMk/>
            <pc:sldMk cId="1812609475" sldId="333"/>
            <ac:picMk id="5" creationId="{83F7244B-34FF-2293-CDEF-81766367DDB2}"/>
          </ac:picMkLst>
        </pc:picChg>
      </pc:sldChg>
      <pc:sldChg chg="addSp modSp new mod modClrScheme chgLayout">
        <pc:chgData name="Mary Kambo" userId="9cf2a440-c782-4382-acc3-823d51025ad1" providerId="ADAL" clId="{4D90306E-47B0-43EF-A6C0-CEFAEA5E92DD}" dt="2025-09-23T21:46:49.077" v="1540" actId="14100"/>
        <pc:sldMkLst>
          <pc:docMk/>
          <pc:sldMk cId="680797462" sldId="334"/>
        </pc:sldMkLst>
        <pc:spChg chg="mod">
          <ac:chgData name="Mary Kambo" userId="9cf2a440-c782-4382-acc3-823d51025ad1" providerId="ADAL" clId="{4D90306E-47B0-43EF-A6C0-CEFAEA5E92DD}" dt="2025-09-23T21:46:14.047" v="1532" actId="26606"/>
          <ac:spMkLst>
            <pc:docMk/>
            <pc:sldMk cId="680797462" sldId="334"/>
            <ac:spMk id="2" creationId="{EE5321D5-4561-D482-D94E-6D1F12DDA745}"/>
          </ac:spMkLst>
        </pc:spChg>
        <pc:spChg chg="mod">
          <ac:chgData name="Mary Kambo" userId="9cf2a440-c782-4382-acc3-823d51025ad1" providerId="ADAL" clId="{4D90306E-47B0-43EF-A6C0-CEFAEA5E92DD}" dt="2025-09-23T21:46:27.592" v="1535" actId="20577"/>
          <ac:spMkLst>
            <pc:docMk/>
            <pc:sldMk cId="680797462" sldId="334"/>
            <ac:spMk id="3" creationId="{F1D71BF2-5FFF-9022-7605-D31DE6DAE86F}"/>
          </ac:spMkLst>
        </pc:spChg>
        <pc:picChg chg="add mod">
          <ac:chgData name="Mary Kambo" userId="9cf2a440-c782-4382-acc3-823d51025ad1" providerId="ADAL" clId="{4D90306E-47B0-43EF-A6C0-CEFAEA5E92DD}" dt="2025-09-23T21:46:49.077" v="1540" actId="14100"/>
          <ac:picMkLst>
            <pc:docMk/>
            <pc:sldMk cId="680797462" sldId="334"/>
            <ac:picMk id="5" creationId="{EFCF8836-01BE-7C50-E3BA-A0DBDB68ED05}"/>
          </ac:picMkLst>
        </pc:picChg>
      </pc:sldChg>
      <pc:sldChg chg="new del">
        <pc:chgData name="Mary Kambo" userId="9cf2a440-c782-4382-acc3-823d51025ad1" providerId="ADAL" clId="{4D90306E-47B0-43EF-A6C0-CEFAEA5E92DD}" dt="2025-09-23T21:39:49.564" v="1342" actId="680"/>
        <pc:sldMkLst>
          <pc:docMk/>
          <pc:sldMk cId="4134563946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C0357-CFBE-B619-3E3A-C5172C560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CF530-34FF-6318-27C1-AE01CDDF39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FA983-9D6A-49F2-AFD1-7E349EB02AB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6500A-7C8D-0474-FAF1-01531B65B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D9C69-20DF-847B-B13C-910004920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9A80-23FA-4962-8E2F-2FFD8E45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1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8C77825-FD03-1C14-F4D6-9BBEC0F8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07291124-4626-9913-1645-1CED90F2BA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9DDA6977-B637-882E-0E7B-22A3E5992A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3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3EF3017A-86B6-9080-394E-7C7F37E4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40D1FA65-A6A6-0770-EB31-11CC36F1D5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2BEC7470-6B5B-6ED6-9465-293303C861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94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7230883A-B7E5-8DF0-A133-ED2516891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4BC680AA-8D3A-21E5-3FAF-67B992895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DE3DEF49-457F-D168-5686-0AD3E08555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97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30ACB2C-5F3B-10F0-731C-F9865C2B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F15DDB8C-C1D5-0321-D600-81B982817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EE8C1228-3DDB-5E04-C746-FAB49F566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07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7F8C1012-08EE-7BC4-F38B-D98E67AB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0E765035-4D59-9757-8624-9A9233923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D920AC6A-9A26-585A-F8D3-6A9E5E972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1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E1612E2-4541-30FC-E750-8ACB61DB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59242F2D-45EB-2296-5FF8-77DB3853BF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D32B478D-2916-976F-7068-53E1FFC374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Bill was introducing heavy taxation on basic commodities such as bread. Regime used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05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7660319-4A40-4024-2F1E-69598FA5D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DCCB4F7C-AB86-19BA-901D-808BB2268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C048479C-DFC6-58BA-7D90-9352DB04D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Bill was introducing heavy taxation on basic commodities such as bread. Regime used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5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AEB9588C-4981-E362-24D1-5DC3B1E9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B814F5D6-AED0-FBF9-8072-4C8A8BF1B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B0DD29C6-195A-1069-A18C-5F258FA17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99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A193BA8-5152-153C-01DE-7312CED0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8284D5ED-348C-0695-F941-27EF480CF2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DE978FFF-A275-C359-BE1A-D5C4E1748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29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4E8FB723-B41E-B7B3-1937-AC00B129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55D39749-C14F-B6E8-D5D7-53254E1F4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6D87B917-F65C-5953-48CC-910C377A3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41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074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3921749" y="4817535"/>
            <a:ext cx="1300500" cy="261611"/>
          </a:xfrm>
          <a:prstGeom prst="roundRect">
            <a:avLst>
              <a:gd name="adj" fmla="val 0"/>
            </a:avLst>
          </a:prstGeom>
          <a:ln>
            <a:solidFill>
              <a:srgbClr val="E3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3921750" y="4817536"/>
            <a:ext cx="1300499" cy="261610"/>
          </a:xfrm>
          <a:prstGeom prst="rect">
            <a:avLst/>
          </a:prstGeom>
          <a:noFill/>
          <a:ln>
            <a:solidFill>
              <a:srgbClr val="E30917"/>
            </a:solidFill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www.khrc.or.ke</a:t>
            </a:r>
            <a:endParaRPr lang="en-GB" sz="1100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03372" y="0"/>
            <a:ext cx="1140628" cy="59060"/>
          </a:xfrm>
          <a:prstGeom prst="rect">
            <a:avLst/>
          </a:prstGeom>
          <a:ln>
            <a:solidFill>
              <a:srgbClr val="E3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086060" y="29530"/>
            <a:ext cx="57940" cy="867019"/>
          </a:xfrm>
          <a:prstGeom prst="rect">
            <a:avLst/>
          </a:prstGeom>
          <a:ln>
            <a:solidFill>
              <a:srgbClr val="E3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79146"/>
            <a:ext cx="1128408" cy="64354"/>
          </a:xfrm>
          <a:prstGeom prst="rect">
            <a:avLst/>
          </a:prstGeom>
          <a:ln>
            <a:solidFill>
              <a:srgbClr val="E3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2" y="4094629"/>
            <a:ext cx="61912" cy="1048871"/>
          </a:xfrm>
          <a:prstGeom prst="rect">
            <a:avLst/>
          </a:prstGeom>
          <a:ln>
            <a:solidFill>
              <a:srgbClr val="E3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719889A-1BC4-03C4-4B7C-37EF5125BB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914" y="59060"/>
            <a:ext cx="929668" cy="70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2998655-C2CF-35E5-1506-EE93836D6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33" y="2003888"/>
            <a:ext cx="8441267" cy="1159800"/>
          </a:xfrm>
        </p:spPr>
        <p:txBody>
          <a:bodyPr/>
          <a:lstStyle/>
          <a:p>
            <a:r>
              <a:rPr lang="en-US" dirty="0"/>
              <a:t>Kenya: Rolling back on fundamental freedoms?</a:t>
            </a:r>
            <a:endParaRPr lang="en-K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83F7244B-34FF-2293-CDEF-81766367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Oh, how Kenya has fallen!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527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US" dirty="0"/>
              <a:t>From ‘obstructed’ to ‘repressed’.</a:t>
            </a: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95C8B36E-5CE6-521E-5C82-0D45C0204CA6}"/>
              </a:ext>
            </a:extLst>
          </p:cNvPr>
          <p:cNvSpPr/>
          <p:nvPr/>
        </p:nvSpPr>
        <p:spPr>
          <a:xfrm>
            <a:off x="4056611" y="2268946"/>
            <a:ext cx="1496291" cy="25739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1D5-4561-D482-D94E-6D1F12DD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101600"/>
            <a:ext cx="7415617" cy="1230112"/>
          </a:xfrm>
        </p:spPr>
        <p:txBody>
          <a:bodyPr/>
          <a:lstStyle/>
          <a:p>
            <a:r>
              <a:rPr lang="en-US"/>
              <a:t>81/198 countries rated in the worst 2 categories-repressed or closed.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1BF2-5FFF-9022-7605-D31DE6DA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3" y="1058333"/>
            <a:ext cx="8856134" cy="36703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42.4% of the global population lives under repressive conditions.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KE" dirty="0"/>
          </a:p>
        </p:txBody>
      </p:sp>
      <p:pic>
        <p:nvPicPr>
          <p:cNvPr id="5" name="Picture 4" descr="A rainbow colored arc with buildings and text&#10;&#10;AI-generated content may be incorrect.">
            <a:extLst>
              <a:ext uri="{FF2B5EF4-FFF2-40B4-BE49-F238E27FC236}">
                <a16:creationId xmlns:a16="http://schemas.microsoft.com/office/drawing/2014/main" id="{EFCF8836-01BE-7C50-E3BA-A0DBDB68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1803400"/>
            <a:ext cx="8094133" cy="29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E32C624B-8D04-B485-57C0-D84E5405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5E8893D-CEC1-AB77-B6C2-BA9F9059D1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677636"/>
            <a:ext cx="3878400" cy="654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 Context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327E09AC-9927-B571-2348-F1B08CE21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Clr>
                <a:schemeClr val="accent1"/>
              </a:buClr>
              <a:buNone/>
            </a:pPr>
            <a:r>
              <a:rPr lang="en-US" b="1" dirty="0"/>
              <a:t>Killing the opposition. Silencing CSOs.</a:t>
            </a:r>
          </a:p>
          <a:p>
            <a:pPr>
              <a:buClr>
                <a:schemeClr val="accent1"/>
              </a:buClr>
            </a:pPr>
            <a:r>
              <a:rPr lang="en-US" dirty="0"/>
              <a:t>Tundu </a:t>
            </a:r>
            <a:r>
              <a:rPr lang="en-US" dirty="0" err="1"/>
              <a:t>Lissu’s</a:t>
            </a:r>
            <a:r>
              <a:rPr lang="en-US" dirty="0"/>
              <a:t> treason trial.</a:t>
            </a:r>
          </a:p>
          <a:p>
            <a:pPr>
              <a:buClr>
                <a:schemeClr val="accent1"/>
              </a:buClr>
            </a:pPr>
            <a:r>
              <a:rPr lang="en-US" dirty="0"/>
              <a:t>Kizza </a:t>
            </a:r>
            <a:r>
              <a:rPr lang="en-US" dirty="0" err="1"/>
              <a:t>Byesige’s</a:t>
            </a:r>
            <a:r>
              <a:rPr lang="en-US" dirty="0"/>
              <a:t> arrest in Kenya.</a:t>
            </a:r>
          </a:p>
          <a:p>
            <a:pPr>
              <a:buClr>
                <a:schemeClr val="accent1"/>
              </a:buClr>
            </a:pPr>
            <a:r>
              <a:rPr lang="en-US" dirty="0"/>
              <a:t>Deportation of Martha </a:t>
            </a:r>
            <a:r>
              <a:rPr lang="en-US" dirty="0" err="1"/>
              <a:t>Karua</a:t>
            </a:r>
            <a:r>
              <a:rPr lang="en-US" dirty="0"/>
              <a:t> and former CJ Willy Mutunga.</a:t>
            </a:r>
          </a:p>
          <a:p>
            <a:pPr>
              <a:buClr>
                <a:schemeClr val="accent1"/>
              </a:buClr>
            </a:pPr>
            <a:r>
              <a:rPr lang="en-US" dirty="0"/>
              <a:t>Arrest and torture of activist Boniface Mwangi and Uganda’s Agatha Atuhaire.</a:t>
            </a:r>
          </a:p>
          <a:p>
            <a:pPr marL="76200" indent="0">
              <a:buClr>
                <a:schemeClr val="accent1"/>
              </a:buClr>
              <a:buNone/>
            </a:pP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48DA7592-2F28-4823-BA60-70953446DF20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3463300C-5201-B4A3-7294-6F27921C90D2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E7058E1A-B13A-6EB5-80C9-F905DC067E6F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D8A84F07-0765-B12F-0C40-68CBAE103790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316920E3-8DBF-0B3D-939B-1EF758D48F1B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532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EE04FBA-8B50-478C-EC07-80B144EED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6DEF2214-801D-E195-7BCF-8D340F265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685800"/>
            <a:ext cx="3878400" cy="645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Conservancy Actors.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00164521-DDB3-3316-F593-10820793B56F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D8C678A0-E2C5-8065-DAFB-206C8D238F7F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F1187636-8FD3-3741-70A4-B83B1A13BA7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D4FDC4D0-C4E7-FCBA-6CE3-75E449A6019C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5E8E96E8-59B8-E9CA-8CDE-C2B8ACF24C8E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3B3F3A8-0AC6-6E61-08E4-28545B00B158}"/>
              </a:ext>
            </a:extLst>
          </p:cNvPr>
          <p:cNvSpPr txBox="1">
            <a:spLocks/>
          </p:cNvSpPr>
          <p:nvPr/>
        </p:nvSpPr>
        <p:spPr>
          <a:xfrm>
            <a:off x="372979" y="1421492"/>
            <a:ext cx="8771021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>
              <a:buClr>
                <a:schemeClr val="accent1"/>
              </a:buClr>
              <a:buNone/>
            </a:pPr>
            <a:r>
              <a:rPr lang="en-GB" b="1" dirty="0">
                <a:highlight>
                  <a:srgbClr val="FF0000"/>
                </a:highlight>
              </a:rPr>
              <a:t>Stop with the impunity!</a:t>
            </a:r>
            <a:endParaRPr lang="en-GB" b="1" dirty="0"/>
          </a:p>
          <a:p>
            <a:pPr>
              <a:buClr>
                <a:schemeClr val="accent1"/>
              </a:buClr>
            </a:pPr>
            <a:r>
              <a:rPr lang="en-GB" dirty="0"/>
              <a:t>Respect community rights-FPIC.</a:t>
            </a:r>
          </a:p>
          <a:p>
            <a:pPr>
              <a:buClr>
                <a:schemeClr val="accent1"/>
              </a:buClr>
            </a:pPr>
            <a:r>
              <a:rPr lang="en-GB" dirty="0"/>
              <a:t>Employ inclusive and participatory approaches.</a:t>
            </a:r>
          </a:p>
          <a:p>
            <a:pPr>
              <a:buClr>
                <a:schemeClr val="accent1"/>
              </a:buClr>
            </a:pPr>
            <a:r>
              <a:rPr lang="en-GB" dirty="0"/>
              <a:t>End intimidation and attacks on dissents and CSOs.</a:t>
            </a:r>
          </a:p>
          <a:p>
            <a:pPr>
              <a:buClr>
                <a:schemeClr val="accent1"/>
              </a:buClr>
            </a:pPr>
            <a:r>
              <a:rPr lang="en-GB" dirty="0"/>
              <a:t>Collaborate with CSOs-recognise their place and role in promoting transparent and accountable conservation methods.</a:t>
            </a:r>
          </a:p>
          <a:p>
            <a:pPr marL="76200" indent="0">
              <a:buClr>
                <a:schemeClr val="accent1"/>
              </a:buClr>
              <a:buFont typeface="Quattrocento San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09C1A82-8468-D044-3F17-EC67DA1B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3DBDFEA3-2064-C7C8-D1B6-44CC421C8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685800"/>
            <a:ext cx="3878400" cy="645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Donors, funders, development partners?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E5B25A48-643D-CE02-6E38-47935E228CE1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7001DDA8-038A-8572-AA7D-CC33F09C2B5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90261BCA-2E6B-9514-CCCC-FD3F6A8DDDE8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29CB6884-3B57-5DB3-C1E0-404DDE816866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101437DC-06A2-ADB7-5E20-544F99457EC5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8470855A-4BBB-9E89-1247-CA1DBB182DB6}"/>
              </a:ext>
            </a:extLst>
          </p:cNvPr>
          <p:cNvSpPr txBox="1">
            <a:spLocks/>
          </p:cNvSpPr>
          <p:nvPr/>
        </p:nvSpPr>
        <p:spPr>
          <a:xfrm>
            <a:off x="372979" y="1421492"/>
            <a:ext cx="8771021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>
              <a:buClr>
                <a:schemeClr val="accent1"/>
              </a:buClr>
              <a:buNone/>
            </a:pPr>
            <a:r>
              <a:rPr lang="en-GB" b="1" dirty="0">
                <a:highlight>
                  <a:srgbClr val="FF0000"/>
                </a:highlight>
              </a:rPr>
              <a:t>Put your money where your mouth is!</a:t>
            </a:r>
            <a:endParaRPr lang="en-GB" b="1" dirty="0"/>
          </a:p>
          <a:p>
            <a:pPr>
              <a:buClr>
                <a:schemeClr val="accent1"/>
              </a:buClr>
            </a:pPr>
            <a:r>
              <a:rPr lang="en-GB" dirty="0"/>
              <a:t>Undertake due diligence before, during and after funding.</a:t>
            </a:r>
          </a:p>
          <a:p>
            <a:pPr>
              <a:buClr>
                <a:schemeClr val="accent1"/>
              </a:buClr>
            </a:pPr>
            <a:r>
              <a:rPr lang="en-GB" dirty="0"/>
              <a:t>Co-create conservation projects with communities and CSOs.</a:t>
            </a:r>
          </a:p>
          <a:p>
            <a:pPr>
              <a:buClr>
                <a:schemeClr val="accent1"/>
              </a:buClr>
            </a:pPr>
            <a:r>
              <a:rPr lang="en-GB" dirty="0"/>
              <a:t>Stop propagating impunity.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marL="76200" indent="0">
              <a:buClr>
                <a:schemeClr val="accent1"/>
              </a:buClr>
              <a:buFont typeface="Quattrocento San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You!</a:t>
            </a:r>
            <a:endParaRPr sz="6000" dirty="0"/>
          </a:p>
        </p:txBody>
      </p:sp>
      <p:cxnSp>
        <p:nvCxnSpPr>
          <p:cNvPr id="325" name="Google Shape;325;p30"/>
          <p:cNvCxnSpPr/>
          <p:nvPr/>
        </p:nvCxnSpPr>
        <p:spPr>
          <a:xfrm>
            <a:off x="6637205" y="139494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1DC6802B-5EAD-C865-5157-8BF109B1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8998F076-83BB-D044-02B0-B2B3DC39E7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135468"/>
            <a:ext cx="6416550" cy="567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Context: Human rights and fundamental freedoms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FD7CB62B-D27D-0842-ACC5-B7416BE09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914401"/>
            <a:ext cx="8771021" cy="3894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Clr>
                <a:schemeClr val="accent1"/>
              </a:buClr>
              <a:buNone/>
            </a:pPr>
            <a:r>
              <a:rPr lang="en-US" b="1" dirty="0"/>
              <a:t>The central theme of Kenya’s constitution is human rights:</a:t>
            </a:r>
          </a:p>
          <a:p>
            <a:pPr>
              <a:buClr>
                <a:schemeClr val="accent1"/>
              </a:buClr>
            </a:pPr>
            <a:r>
              <a:rPr lang="en-US" dirty="0"/>
              <a:t>Robust and progressive 2010 constitution key for the protection of human rights.</a:t>
            </a:r>
          </a:p>
          <a:p>
            <a:pPr>
              <a:buClr>
                <a:schemeClr val="accent1"/>
              </a:buClr>
            </a:pPr>
            <a:r>
              <a:rPr lang="en-US" dirty="0"/>
              <a:t>Preamble recognizes the aspirations of Kenyans-human rights, equality, freedom, democracy, social justice and the rule of law. </a:t>
            </a:r>
          </a:p>
          <a:p>
            <a:pPr>
              <a:buClr>
                <a:schemeClr val="accent1"/>
              </a:buClr>
            </a:pPr>
            <a:r>
              <a:rPr lang="en-US" dirty="0"/>
              <a:t>Article 10-Human dignity, human rights, participation of the people.</a:t>
            </a:r>
          </a:p>
          <a:p>
            <a:pPr>
              <a:buClr>
                <a:schemeClr val="accent1"/>
              </a:buClr>
            </a:pPr>
            <a:r>
              <a:rPr lang="en-US" dirty="0"/>
              <a:t>Chapter 4-[the longest chapter] Bill of rights</a:t>
            </a:r>
          </a:p>
          <a:p>
            <a:pPr marL="76200" indent="0">
              <a:buClr>
                <a:schemeClr val="accent1"/>
              </a:buClr>
              <a:buNone/>
            </a:pP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A8115BB1-C7DC-B3E9-FFF0-CE6151ABBC1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16809684-3369-DE2B-C9AB-3BFF9BB1BF6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EFA55BB1-B944-C34B-4F2B-B22A91C61F94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0988878F-5090-E767-E0E6-4843E1D594FC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ECD04181-69D8-4CB4-367F-392F4E988C76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232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5A13-6D19-4AB2-44B6-97D632045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67" y="1616470"/>
            <a:ext cx="8898466" cy="3112200"/>
          </a:xfrm>
        </p:spPr>
        <p:txBody>
          <a:bodyPr/>
          <a:lstStyle/>
          <a:p>
            <a:r>
              <a:rPr lang="en-US" dirty="0"/>
              <a:t>But where are these rights now?</a:t>
            </a:r>
          </a:p>
          <a:p>
            <a:endParaRPr lang="en-US" dirty="0"/>
          </a:p>
          <a:p>
            <a:pPr marL="76200" indent="0">
              <a:buNone/>
            </a:pPr>
            <a:r>
              <a:rPr lang="en-US" dirty="0"/>
              <a:t>A reflection on status of civic space, rights of human rights defenders and CSOs.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1189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7F89628-09AC-F695-EAC6-1870F945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05400B7C-D4AB-8E08-4592-6774483DC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677636"/>
            <a:ext cx="3878400" cy="654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Shrinking of Civic Space in Kenya and beyond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AA138568-A59F-D337-7F14-2CF0C7051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Clr>
                <a:schemeClr val="accent1"/>
              </a:buClr>
              <a:buNone/>
            </a:pPr>
            <a:r>
              <a:rPr lang="en-US" b="1" dirty="0"/>
              <a:t>The last two years have seen widespread and routine repression of fundamental freedoms:</a:t>
            </a:r>
          </a:p>
          <a:p>
            <a:pPr>
              <a:buClr>
                <a:schemeClr val="accent1"/>
              </a:buClr>
            </a:pPr>
            <a:r>
              <a:rPr lang="en-US" dirty="0"/>
              <a:t>Right to freedom of assembly,</a:t>
            </a:r>
          </a:p>
          <a:p>
            <a:pPr>
              <a:buClr>
                <a:schemeClr val="accent1"/>
              </a:buClr>
            </a:pPr>
            <a:r>
              <a:rPr lang="en-US" dirty="0"/>
              <a:t>Right to freedom of expression, </a:t>
            </a:r>
          </a:p>
          <a:p>
            <a:pPr>
              <a:buClr>
                <a:schemeClr val="accent1"/>
              </a:buClr>
            </a:pPr>
            <a:r>
              <a:rPr lang="en-US" dirty="0"/>
              <a:t>Freedom of association.</a:t>
            </a:r>
          </a:p>
          <a:p>
            <a:pPr marL="76200" indent="0">
              <a:buClr>
                <a:schemeClr val="accent1"/>
              </a:buClr>
              <a:buNone/>
            </a:pP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13E52FA4-9D48-73D0-AE8E-6AD817ED2ADA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016168CA-F8B3-2E81-A4E6-8AC7A99E21E8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0482EB24-59A5-5606-50CD-0135652C3748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CFA18ED2-85A7-124E-D8F6-320368D8A806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670060CF-A03E-A38B-C6FA-26D2979FE959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493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3374B5D-B0DD-19EC-1707-8E0F6F7AE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DCBC5BA-9DC8-A72A-623C-3486960E9A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Gen Z protests and aftermath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E032B01C-9231-7EB8-A72B-11D01CAC5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US" dirty="0"/>
              <a:t>Kenya’s youth protest against Finance Bill, 2024.</a:t>
            </a:r>
          </a:p>
          <a:p>
            <a:pPr marL="76200" lvl="0" indent="0">
              <a:buClr>
                <a:schemeClr val="accent1"/>
              </a:buClr>
              <a:buNone/>
            </a:pPr>
            <a:endParaRPr lang="en-US" dirty="0"/>
          </a:p>
          <a:p>
            <a:pPr lvl="0">
              <a:buClr>
                <a:schemeClr val="accent1"/>
              </a:buClr>
            </a:pPr>
            <a:r>
              <a:rPr lang="en-US" dirty="0"/>
              <a:t>Regime responded with brute and excessive force to disrupt the protests.</a:t>
            </a:r>
          </a:p>
          <a:p>
            <a:pPr marL="76200" lvl="0" indent="0">
              <a:buClr>
                <a:schemeClr val="accent1"/>
              </a:buClr>
              <a:buNone/>
            </a:pPr>
            <a:endParaRPr lang="en-US" dirty="0"/>
          </a:p>
          <a:p>
            <a:pPr lvl="0">
              <a:buClr>
                <a:schemeClr val="accent1"/>
              </a:buClr>
            </a:pPr>
            <a:r>
              <a:rPr lang="en-US" dirty="0"/>
              <a:t>Missing Voices, of which KHRC is a member, documented 159 extrajudicial killings and enforced disappearances.</a:t>
            </a:r>
          </a:p>
          <a:p>
            <a:pPr lvl="0">
              <a:buClr>
                <a:schemeClr val="accent1"/>
              </a:buClr>
            </a:pPr>
            <a:endParaRPr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6EDAF58E-4C1E-54D2-8E77-BD1B30D3089D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6B31CBC5-216C-928E-42B7-4B45CC86AA6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923BA759-35D1-2000-1083-67040B9904FE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A1CB6D50-10AA-3D96-7C19-4F0C320ACB8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56F62554-05CB-4138-82B1-1BF525D3BCD9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69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DB070E4-98AD-1823-7455-B82A3C337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7468C7A8-8C92-49A9-8E1C-7E282D5D2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Gen Z protests and aftermath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690153F2-FF18-B144-1983-7768DC648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US" dirty="0"/>
              <a:t>IMLU documented more than 2000 cases of police injuries and more than 600 cases of police torture.</a:t>
            </a:r>
          </a:p>
          <a:p>
            <a:pPr lvl="0">
              <a:buClr>
                <a:schemeClr val="accent1"/>
              </a:buClr>
            </a:pPr>
            <a:endParaRPr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CE5EBB68-2819-500B-7AF5-19B56533C6B4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4CAE7ECB-72ED-35F4-4935-E8FC97392C8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92762CEA-D585-31DF-2A1B-257A735A9B42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62C5DEBC-F7F1-8867-AF2B-4D0DE4618062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093F666C-E643-F0DF-CE57-E3CA1660A14C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002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B04B827E-7099-C922-5DBA-DE138E7D4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4EA1E454-A194-2EF5-FABF-0A58D0F42F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>
                <a:highlight>
                  <a:schemeClr val="accent1"/>
                </a:highlight>
              </a:rPr>
              <a:t>Repressive methods included: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4937F600-C6F8-F65F-C1CF-E00E2561B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r>
              <a:rPr lang="en-GB" dirty="0"/>
              <a:t>Use of snipers by police.</a:t>
            </a:r>
          </a:p>
          <a:p>
            <a:pPr marL="76200" indent="0">
              <a:buNone/>
            </a:pPr>
            <a:endParaRPr lang="en-GB" dirty="0"/>
          </a:p>
          <a:p>
            <a:r>
              <a:rPr lang="en-GB" dirty="0"/>
              <a:t>Use of goons to disrupt peaceful protests.</a:t>
            </a:r>
          </a:p>
          <a:p>
            <a:pPr marL="76200" indent="0">
              <a:buNone/>
            </a:pPr>
            <a:endParaRPr lang="en-GB" dirty="0"/>
          </a:p>
          <a:p>
            <a:r>
              <a:rPr lang="en-GB" dirty="0"/>
              <a:t>Masked police (or goons?), in plainclothes, and unmarked vehicles.</a:t>
            </a:r>
          </a:p>
          <a:p>
            <a:endParaRPr lang="en-GB" dirty="0"/>
          </a:p>
          <a:p>
            <a:r>
              <a:rPr lang="en-GB" dirty="0"/>
              <a:t>Heavy, punitive charges against protestors [terrorism]!</a:t>
            </a: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988209D8-B337-2E32-5B08-F9F6F9957C92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08F327B8-BC5F-B43F-9DCC-B84B9D8D001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F21AC611-274F-023A-B5FD-C6E698BEEB1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1BD6FE96-A508-5010-DE8D-DE177E2F9E16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19176A09-7CF3-ECDB-5CB9-2B2F9AFFA79D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467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0E18FCA-5BB3-7116-2BE9-31633F1C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1C4A016-A687-6F39-0317-55FF7B589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0"/>
            <a:ext cx="3878400" cy="499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Repression beyond the streets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5A1928B1-41A4-4E58-F759-6FB5E8623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694267"/>
            <a:ext cx="8771021" cy="4449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Clr>
                <a:schemeClr val="accent1"/>
              </a:buClr>
              <a:buNone/>
            </a:pPr>
            <a:r>
              <a:rPr lang="en-US" b="1" dirty="0"/>
              <a:t>Killing the messenger?</a:t>
            </a:r>
          </a:p>
          <a:p>
            <a:pPr>
              <a:buClr>
                <a:schemeClr val="accent1"/>
              </a:buClr>
            </a:pPr>
            <a:r>
              <a:rPr lang="en-US" dirty="0"/>
              <a:t>Attacks on journalists during protests.</a:t>
            </a:r>
          </a:p>
          <a:p>
            <a:pPr>
              <a:buClr>
                <a:schemeClr val="accent1"/>
              </a:buClr>
            </a:pPr>
            <a:r>
              <a:rPr lang="en-US" dirty="0"/>
              <a:t>Communications Authority of Kenya turning off airwaves during the June 2025 protests to commemorate the deadly 2024 protests. 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76200" indent="0">
              <a:buClr>
                <a:schemeClr val="accent1"/>
              </a:buClr>
              <a:buNone/>
            </a:pP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A9833BD4-A8A7-11D5-B6BB-9F462428DF8F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4C827C83-0D38-84E3-2175-6F220E172A6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B67E5AD7-9BD9-7437-5F01-394D1EFABF78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6CF0A199-AEA9-DC19-2BC8-255C4A3C20BC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D79A0788-3781-E720-C58D-8397EBD16419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close-up of a white card">
            <a:extLst>
              <a:ext uri="{FF2B5EF4-FFF2-40B4-BE49-F238E27FC236}">
                <a16:creationId xmlns:a16="http://schemas.microsoft.com/office/drawing/2014/main" id="{C0FE3DA3-43DA-F6B2-519F-E2F8BA98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1732"/>
            <a:ext cx="9076266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E9513B1-1A77-EAAE-8AF7-67ED931AA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BC044AEB-B141-1E99-8765-430B255F56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677636"/>
            <a:ext cx="3878400" cy="654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Repression beyond the streets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23DF4305-5F68-7B22-66B6-6F6B587E9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89" y="1421492"/>
            <a:ext cx="8771021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Clr>
                <a:schemeClr val="accent1"/>
              </a:buClr>
              <a:buNone/>
            </a:pPr>
            <a:r>
              <a:rPr lang="en-US" b="1" dirty="0"/>
              <a:t>Attack on CSOs</a:t>
            </a:r>
          </a:p>
          <a:p>
            <a:pPr>
              <a:buClr>
                <a:schemeClr val="accent1"/>
              </a:buClr>
            </a:pPr>
            <a:r>
              <a:rPr lang="en-US" dirty="0"/>
              <a:t>CSOs accused of funding the protests. Ford Foundation dragged in the mud!</a:t>
            </a:r>
          </a:p>
          <a:p>
            <a:pPr>
              <a:buClr>
                <a:schemeClr val="accent1"/>
              </a:buClr>
            </a:pPr>
            <a:r>
              <a:rPr lang="en-US" dirty="0"/>
              <a:t>Intimidation of CSOs through DCI. </a:t>
            </a:r>
          </a:p>
          <a:p>
            <a:pPr>
              <a:buClr>
                <a:schemeClr val="accent1"/>
              </a:buClr>
            </a:pPr>
            <a:r>
              <a:rPr lang="en-US" dirty="0"/>
              <a:t>Brazen attack on KHRC premise and unlawful rendition of staff - </a:t>
            </a:r>
            <a:r>
              <a:rPr lang="en-US" dirty="0">
                <a:highlight>
                  <a:srgbClr val="FF0000"/>
                </a:highlight>
              </a:rPr>
              <a:t>a new low</a:t>
            </a:r>
            <a:r>
              <a:rPr lang="en-US" dirty="0"/>
              <a:t>?</a:t>
            </a:r>
          </a:p>
          <a:p>
            <a:pPr marL="76200" indent="0">
              <a:buClr>
                <a:schemeClr val="accent1"/>
              </a:buClr>
              <a:buNone/>
            </a:pPr>
            <a:endParaRPr lang="en-US" dirty="0"/>
          </a:p>
        </p:txBody>
      </p:sp>
      <p:grpSp>
        <p:nvGrpSpPr>
          <p:cNvPr id="126" name="Google Shape;126;p17">
            <a:extLst>
              <a:ext uri="{FF2B5EF4-FFF2-40B4-BE49-F238E27FC236}">
                <a16:creationId xmlns:a16="http://schemas.microsoft.com/office/drawing/2014/main" id="{ADF30AB6-1E46-08E2-1524-416ADA37F26D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>
              <a:extLst>
                <a:ext uri="{FF2B5EF4-FFF2-40B4-BE49-F238E27FC236}">
                  <a16:creationId xmlns:a16="http://schemas.microsoft.com/office/drawing/2014/main" id="{A4757081-A106-8984-CA92-45776578AB1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>
              <a:extLst>
                <a:ext uri="{FF2B5EF4-FFF2-40B4-BE49-F238E27FC236}">
                  <a16:creationId xmlns:a16="http://schemas.microsoft.com/office/drawing/2014/main" id="{4029517E-FB81-5431-F3CF-D78F3DB05EC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>
              <a:extLst>
                <a:ext uri="{FF2B5EF4-FFF2-40B4-BE49-F238E27FC236}">
                  <a16:creationId xmlns:a16="http://schemas.microsoft.com/office/drawing/2014/main" id="{05450336-5A52-805D-C44A-E43C91206770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>
              <a:extLst>
                <a:ext uri="{FF2B5EF4-FFF2-40B4-BE49-F238E27FC236}">
                  <a16:creationId xmlns:a16="http://schemas.microsoft.com/office/drawing/2014/main" id="{341FA9E4-9D69-FB67-DE3C-3577EF239539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210682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10">
      <a:dk1>
        <a:srgbClr val="000066"/>
      </a:dk1>
      <a:lt1>
        <a:sysClr val="window" lastClr="FFFFFF"/>
      </a:lt1>
      <a:dk2>
        <a:srgbClr val="3A3A3A"/>
      </a:dk2>
      <a:lt2>
        <a:srgbClr val="ACACAC"/>
      </a:lt2>
      <a:accent1>
        <a:srgbClr val="FF0000"/>
      </a:accent1>
      <a:accent2>
        <a:srgbClr val="7F7F7F"/>
      </a:accent2>
      <a:accent3>
        <a:srgbClr val="FF0000"/>
      </a:accent3>
      <a:accent4>
        <a:srgbClr val="7F7F7F"/>
      </a:accent4>
      <a:accent5>
        <a:srgbClr val="CBCBCB"/>
      </a:accent5>
      <a:accent6>
        <a:srgbClr val="000066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516</Words>
  <Application>Microsoft Office PowerPoint</Application>
  <PresentationFormat>On-screen Show (16:9)</PresentationFormat>
  <Paragraphs>64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Quattrocento Sans</vt:lpstr>
      <vt:lpstr>Century Gothic</vt:lpstr>
      <vt:lpstr>Lora</vt:lpstr>
      <vt:lpstr>Viola template</vt:lpstr>
      <vt:lpstr>Kenya: Rolling back on fundamental freedoms?</vt:lpstr>
      <vt:lpstr>Context: Human rights and fundamental freedoms</vt:lpstr>
      <vt:lpstr>PowerPoint Presentation</vt:lpstr>
      <vt:lpstr>Shrinking of Civic Space in Kenya and beyond</vt:lpstr>
      <vt:lpstr>Gen Z protests and aftermath</vt:lpstr>
      <vt:lpstr>Gen Z protests and aftermath</vt:lpstr>
      <vt:lpstr>Repressive methods included:</vt:lpstr>
      <vt:lpstr>Repression beyond the streets</vt:lpstr>
      <vt:lpstr>Repression beyond the streets</vt:lpstr>
      <vt:lpstr>PowerPoint Presentation</vt:lpstr>
      <vt:lpstr>Oh, how Kenya has fallen!</vt:lpstr>
      <vt:lpstr>81/198 countries rated in the worst 2 categories-repressed or closed.</vt:lpstr>
      <vt:lpstr>Regional Context</vt:lpstr>
      <vt:lpstr>Conservancy Actors.</vt:lpstr>
      <vt:lpstr>Donors, funders, development partners?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Ernest Cornel</dc:creator>
  <cp:lastModifiedBy>Mary Kambo</cp:lastModifiedBy>
  <cp:revision>28</cp:revision>
  <dcterms:modified xsi:type="dcterms:W3CDTF">2025-09-23T21:46:59Z</dcterms:modified>
</cp:coreProperties>
</file>